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16" r:id="rId14"/>
    <p:sldId id="303" r:id="rId15"/>
    <p:sldId id="304" r:id="rId16"/>
    <p:sldId id="318" r:id="rId17"/>
    <p:sldId id="289" r:id="rId18"/>
    <p:sldId id="294" r:id="rId19"/>
    <p:sldId id="288" r:id="rId20"/>
    <p:sldId id="286" r:id="rId21"/>
    <p:sldId id="287" r:id="rId22"/>
    <p:sldId id="310" r:id="rId23"/>
    <p:sldId id="312" r:id="rId24"/>
    <p:sldId id="311" r:id="rId25"/>
    <p:sldId id="313" r:id="rId26"/>
    <p:sldId id="314" r:id="rId27"/>
    <p:sldId id="319" r:id="rId28"/>
    <p:sldId id="315" r:id="rId29"/>
    <p:sldId id="308" r:id="rId30"/>
    <p:sldId id="309" r:id="rId31"/>
    <p:sldId id="301" r:id="rId32"/>
    <p:sldId id="270" r:id="rId33"/>
    <p:sldId id="327" r:id="rId34"/>
    <p:sldId id="320" r:id="rId35"/>
    <p:sldId id="321" r:id="rId36"/>
    <p:sldId id="322" r:id="rId37"/>
    <p:sldId id="323" r:id="rId38"/>
    <p:sldId id="324" r:id="rId39"/>
    <p:sldId id="325" r:id="rId40"/>
    <p:sldId id="326" r:id="rId41"/>
    <p:sldId id="282" r:id="rId42"/>
    <p:sldId id="281" r:id="rId43"/>
    <p:sldId id="283" r:id="rId44"/>
    <p:sldId id="265" r:id="rId45"/>
    <p:sldId id="272" r:id="rId46"/>
    <p:sldId id="269" r:id="rId47"/>
    <p:sldId id="273" r:id="rId48"/>
    <p:sldId id="274" r:id="rId49"/>
    <p:sldId id="275" r:id="rId50"/>
    <p:sldId id="276" r:id="rId51"/>
    <p:sldId id="277" r:id="rId52"/>
    <p:sldId id="278" r:id="rId53"/>
    <p:sldId id="279" r:id="rId54"/>
    <p:sldId id="280" r:id="rId55"/>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2021/11/14</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31</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33</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40</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46</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18</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3001"/>
            <a:ext cx="8305207" cy="5213350"/>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a:t>
            </a:r>
            <a:r>
              <a:rPr lang="ja-JP" altLang="ja-JP" sz="2200" dirty="0" smtClean="0"/>
              <a:t>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a:t>
            </a:r>
            <a:r>
              <a:rPr lang="en-US" altLang="ja-JP" sz="2200" dirty="0" smtClean="0"/>
              <a:t>Google 2008]</a:t>
            </a:r>
            <a:r>
              <a:rPr lang="ja-JP" altLang="ja-JP" sz="2200" dirty="0" smtClean="0"/>
              <a:t>を参考に</a:t>
            </a:r>
            <a:r>
              <a:rPr lang="ja-JP" altLang="ja-JP" sz="2200" dirty="0" smtClean="0"/>
              <a:t>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smtClean="0"/>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sz="3600" dirty="0" smtClean="0"/>
              <a:t>評価付けシステム</a:t>
            </a:r>
            <a:r>
              <a:rPr kumimoji="1" lang="en-US" altLang="ja-JP" sz="3600" dirty="0" smtClean="0"/>
              <a:t/>
            </a:r>
            <a:br>
              <a:rPr kumimoji="1" lang="en-US" altLang="ja-JP" sz="3600" dirty="0" smtClean="0"/>
            </a:br>
            <a:r>
              <a:rPr lang="en-US" altLang="ja-JP" sz="3600" dirty="0" smtClean="0"/>
              <a:t>(</a:t>
            </a:r>
            <a:r>
              <a:rPr lang="ja-JP" altLang="en-US" sz="3600" dirty="0" smtClean="0"/>
              <a:t>応答速度評価アルゴリズム</a:t>
            </a:r>
            <a:r>
              <a:rPr lang="en-US" altLang="ja-JP" sz="3600" dirty="0" smtClean="0"/>
              <a: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a:t>では評価付けを行う</a:t>
                </a:r>
                <a:r>
                  <a:rPr lang="en-US" altLang="ja-JP" dirty="0"/>
                  <a:t>. 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段階で評価し表</a:t>
                </a:r>
                <a:r>
                  <a:rPr lang="ja-JP" altLang="ja-JP" dirty="0" smtClean="0"/>
                  <a:t>示することによってユーザは調子の悪いサーバを見つけ易くなる．</a:t>
                </a:r>
                <a:r>
                  <a:rPr lang="ja-JP" altLang="en-US" dirty="0" smtClean="0"/>
                  <a:t>評価を行う数式は下記に示す．</a:t>
                </a:r>
                <a:endParaRPr lang="en-US" altLang="ja-JP" dirty="0"/>
              </a:p>
              <a:p>
                <a14:m>
                  <m:oMath xmlns:m="http://schemas.openxmlformats.org/officeDocument/2006/math">
                    <m:sSub>
                      <m:sSubPr>
                        <m:ctrlPr>
                          <a:rPr lang="ja-JP" altLang="ja-JP" i="1"/>
                        </m:ctrlPr>
                      </m:sSubPr>
                      <m:e>
                        <m:r>
                          <a:rPr lang="en-US" altLang="ja-JP" i="1"/>
                          <m:t>𝐿</m:t>
                        </m:r>
                      </m:e>
                      <m:sub>
                        <m:r>
                          <a:rPr lang="en-US" altLang="ja-JP" i="1"/>
                          <m:t>𝑛</m:t>
                        </m:r>
                      </m:sub>
                    </m:sSub>
                  </m:oMath>
                </a14:m>
                <a:r>
                  <a:rPr lang="en-US" altLang="ja-JP" dirty="0"/>
                  <a:t> </a:t>
                </a:r>
                <a:r>
                  <a:rPr lang="ja-JP" altLang="ja-JP" dirty="0" err="1"/>
                  <a:t>は評</a:t>
                </a:r>
                <a:r>
                  <a:rPr lang="ja-JP" altLang="ja-JP" dirty="0"/>
                  <a:t>価される値</a:t>
                </a:r>
                <a:r>
                  <a:rPr lang="ja-JP" altLang="ja-JP" dirty="0" smtClean="0"/>
                  <a:t>，</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は過去</a:t>
                </a:r>
                <a:r>
                  <a:rPr lang="en-US" altLang="ja-JP" dirty="0"/>
                  <a:t>24</a:t>
                </a:r>
                <a:r>
                  <a:rPr lang="ja-JP" altLang="ja-JP" dirty="0"/>
                  <a:t>時間の平均速度，</a:t>
                </a:r>
                <a14:m>
                  <m:oMath xmlns:m="http://schemas.openxmlformats.org/officeDocument/2006/math">
                    <m:r>
                      <m:rPr>
                        <m:sty m:val="p"/>
                      </m:rPr>
                      <a:rPr lang="en-US" altLang="ja-JP"/>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6" name="図 5"/>
          <p:cNvPicPr>
            <a:picLocks noChangeAspect="1"/>
          </p:cNvPicPr>
          <p:nvPr/>
        </p:nvPicPr>
        <p:blipFill>
          <a:blip r:embed="rId3"/>
          <a:stretch>
            <a:fillRect/>
          </a:stretch>
        </p:blipFill>
        <p:spPr>
          <a:xfrm>
            <a:off x="-3461667" y="4892511"/>
            <a:ext cx="15968650" cy="1235710"/>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14</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15</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実装した</a:t>
            </a:r>
            <a:r>
              <a:rPr kumimoji="1" lang="ja-JP" altLang="en-US" dirty="0" smtClean="0"/>
              <a:t>割り振り方法</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547497" y="1508289"/>
                <a:ext cx="8049006" cy="3808429"/>
              </a:xfrm>
            </p:spPr>
            <p:txBody>
              <a:bodyPr>
                <a:normAutofit/>
              </a:bodyPr>
              <a:lstStyle/>
              <a:p>
                <a:r>
                  <a:rPr lang="ja-JP" altLang="ja-JP" dirty="0"/>
                  <a:t>本提案システムのロードバランサは過去</a:t>
                </a:r>
                <a:r>
                  <a:rPr lang="en-US" altLang="ja-JP" dirty="0"/>
                  <a:t>24</a:t>
                </a:r>
                <a:r>
                  <a:rPr lang="ja-JP" altLang="ja-JP" dirty="0"/>
                  <a:t>時間で評価が最も高いサーバに多く割り振る</a:t>
                </a:r>
                <a:r>
                  <a:rPr lang="ja-JP" altLang="ja-JP" dirty="0" smtClean="0"/>
                  <a:t>．</a:t>
                </a:r>
                <a:endParaRPr lang="en-US" altLang="ja-JP" dirty="0"/>
              </a:p>
              <a:p>
                <a:r>
                  <a:rPr lang="ja-JP" altLang="ja-JP" dirty="0" smtClean="0"/>
                  <a:t>この</a:t>
                </a:r>
                <a:r>
                  <a:rPr lang="ja-JP" altLang="ja-JP" dirty="0"/>
                  <a:t>割り振りは</a:t>
                </a:r>
                <a:r>
                  <a:rPr lang="en-US" altLang="ja-JP" dirty="0"/>
                  <a:t>Nginx(</a:t>
                </a:r>
                <a:r>
                  <a:rPr lang="ja-JP" altLang="ja-JP" dirty="0"/>
                  <a:t>エンジンエックス</a:t>
                </a:r>
                <a:r>
                  <a:rPr lang="en-US" altLang="ja-JP" dirty="0"/>
                  <a:t>)</a:t>
                </a:r>
                <a:r>
                  <a:rPr lang="ja-JP" altLang="ja-JP" dirty="0"/>
                  <a:t>という</a:t>
                </a:r>
                <a:r>
                  <a:rPr lang="en-US" altLang="ja-JP" dirty="0"/>
                  <a:t>Web</a:t>
                </a:r>
                <a:r>
                  <a:rPr lang="ja-JP" altLang="ja-JP" dirty="0"/>
                  <a:t>サーバを用いて，コンフィグの重みづけをプログラムによって書き換えることで実現させている</a:t>
                </a:r>
                <a:r>
                  <a:rPr lang="ja-JP" altLang="ja-JP" dirty="0" smtClean="0"/>
                  <a:t>．</a:t>
                </a:r>
                <a:endParaRPr lang="en-US" altLang="ja-JP" dirty="0" smtClean="0"/>
              </a:p>
              <a:p>
                <a:r>
                  <a:rPr lang="en-US" altLang="ja-JP" dirty="0" smtClean="0"/>
                  <a:t>Nginx</a:t>
                </a:r>
                <a:r>
                  <a:rPr lang="ja-JP" altLang="ja-JP" dirty="0"/>
                  <a:t>コンフィグの重みづけによる割り振り頻度は下記の数式で示す．</a:t>
                </a:r>
                <a14:m>
                  <m:oMath xmlns:m="http://schemas.openxmlformats.org/officeDocument/2006/math">
                    <m:sSub>
                      <m:sSubPr>
                        <m:ctrlPr>
                          <a:rPr lang="ja-JP" altLang="ja-JP" i="1"/>
                        </m:ctrlPr>
                      </m:sSubPr>
                      <m:e>
                        <m:r>
                          <a:rPr lang="en-US" altLang="ja-JP" i="1"/>
                          <m:t>𝐹</m:t>
                        </m:r>
                      </m:e>
                      <m:sub>
                        <m:sSub>
                          <m:sSubPr>
                            <m:ctrlPr>
                              <a:rPr lang="ja-JP" altLang="ja-JP" i="1"/>
                            </m:ctrlPr>
                          </m:sSubPr>
                          <m:e>
                            <m:r>
                              <a:rPr lang="en-US" altLang="ja-JP" i="1"/>
                              <m:t>𝐿𝐵</m:t>
                            </m:r>
                          </m:e>
                          <m:sub>
                            <m:r>
                              <a:rPr lang="en-US" altLang="ja-JP" i="1"/>
                              <m:t>𝑥</m:t>
                            </m:r>
                          </m:sub>
                        </m:sSub>
                      </m:sub>
                    </m:sSub>
                  </m:oMath>
                </a14:m>
                <a:r>
                  <a:rPr lang="ja-JP" altLang="ja-JP" dirty="0"/>
                  <a:t>はロードバランサ</a:t>
                </a:r>
                <a14:m>
                  <m:oMath xmlns:m="http://schemas.openxmlformats.org/officeDocument/2006/math">
                    <m:r>
                      <m:rPr>
                        <m:sty m:val="p"/>
                      </m:rPr>
                      <a:rPr lang="en-US" altLang="ja-JP"/>
                      <m:t>x</m:t>
                    </m:r>
                  </m:oMath>
                </a14:m>
                <a:r>
                  <a:rPr lang="ja-JP" altLang="ja-JP" dirty="0"/>
                  <a:t>の割り振り頻度， </a:t>
                </a:r>
                <a14:m>
                  <m:oMath xmlns:m="http://schemas.openxmlformats.org/officeDocument/2006/math">
                    <m:sSub>
                      <m:sSubPr>
                        <m:ctrlPr>
                          <a:rPr lang="ja-JP" altLang="ja-JP" i="1"/>
                        </m:ctrlPr>
                      </m:sSubPr>
                      <m:e>
                        <m:r>
                          <a:rPr lang="en-US" altLang="ja-JP" i="1"/>
                          <m:t>𝑊</m:t>
                        </m:r>
                      </m:e>
                      <m:sub>
                        <m:r>
                          <a:rPr lang="en-US" altLang="ja-JP" i="1"/>
                          <m:t>𝑛</m:t>
                        </m:r>
                      </m:sub>
                    </m:sSub>
                  </m:oMath>
                </a14:m>
                <a:r>
                  <a:rPr lang="ja-JP" altLang="ja-JP" dirty="0"/>
                  <a:t>は重みづけの</a:t>
                </a:r>
                <a:r>
                  <a:rPr lang="ja-JP" altLang="ja-JP" dirty="0" smtClean="0"/>
                  <a:t>値</a:t>
                </a:r>
                <a:r>
                  <a:rPr lang="ja-JP" altLang="en-US" dirty="0" smtClean="0"/>
                  <a:t>，</a:t>
                </a:r>
                <a:r>
                  <a:rPr lang="en-US" altLang="ja-JP" dirty="0" smtClean="0"/>
                  <a:t>n</a:t>
                </a:r>
                <a:r>
                  <a:rPr lang="ja-JP" altLang="en-US" dirty="0" smtClean="0"/>
                  <a:t>は</a:t>
                </a:r>
                <a:r>
                  <a:rPr lang="ja-JP" altLang="en-US" dirty="0"/>
                  <a:t>サーバ</a:t>
                </a:r>
                <a:r>
                  <a:rPr lang="ja-JP" altLang="en-US" dirty="0" smtClean="0"/>
                  <a:t>数</a:t>
                </a:r>
                <a:r>
                  <a:rPr lang="ja-JP" altLang="ja-JP" dirty="0" smtClean="0"/>
                  <a:t>で</a:t>
                </a:r>
                <a:r>
                  <a:rPr lang="ja-JP" altLang="ja-JP" dirty="0"/>
                  <a:t>ある．</a:t>
                </a:r>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547497" y="1508289"/>
                <a:ext cx="8049006" cy="3808429"/>
              </a:xfrm>
              <a:blipFill>
                <a:blip r:embed="rId2"/>
                <a:stretch>
                  <a:fillRect l="-1364" t="-3360" r="-90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pic>
        <p:nvPicPr>
          <p:cNvPr id="11" name="図 10"/>
          <p:cNvPicPr>
            <a:picLocks noChangeAspect="1"/>
          </p:cNvPicPr>
          <p:nvPr/>
        </p:nvPicPr>
        <p:blipFill>
          <a:blip r:embed="rId3"/>
          <a:stretch>
            <a:fillRect/>
          </a:stretch>
        </p:blipFill>
        <p:spPr>
          <a:xfrm>
            <a:off x="-986282" y="5031545"/>
            <a:ext cx="10431422" cy="1609980"/>
          </a:xfrm>
          <a:prstGeom prst="rect">
            <a:avLst/>
          </a:prstGeom>
        </p:spPr>
      </p:pic>
    </p:spTree>
    <p:extLst>
      <p:ext uri="{BB962C8B-B14F-4D97-AF65-F5344CB8AC3E}">
        <p14:creationId xmlns:p14="http://schemas.microsoft.com/office/powerpoint/2010/main" val="1895997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grpSp>
        <p:nvGrpSpPr>
          <p:cNvPr id="12" name="グループ化 11"/>
          <p:cNvGrpSpPr/>
          <p:nvPr/>
        </p:nvGrpSpPr>
        <p:grpSpPr>
          <a:xfrm>
            <a:off x="1973664"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a:t>
            </a:r>
            <a:r>
              <a:rPr lang="ja-JP" altLang="en-US" sz="6600" dirty="0" smtClean="0"/>
              <a:t>説明、失敗した実験など</a:t>
            </a:r>
            <a:r>
              <a:rPr lang="ja-JP" altLang="en-US" sz="6600" dirty="0" smtClean="0"/>
              <a:t>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32</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33</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42</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43</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44</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45</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46</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47</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49</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50</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547497" y="1545799"/>
            <a:ext cx="8049006"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smtClean="0"/>
              <a:t/>
            </a:r>
            <a:br>
              <a:rPr lang="en-US" altLang="ja-JP" sz="2500" dirty="0" smtClean="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9" y="2761488"/>
            <a:ext cx="7942791" cy="3703320"/>
          </a:xfrm>
        </p:spPr>
        <p:txBody>
          <a:bodyPr>
            <a:normAutofit/>
          </a:bodyPr>
          <a:lstStyle/>
          <a:p>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r>
              <a:rPr lang="ja-JP" altLang="en-US" dirty="0" smtClean="0"/>
              <a:t>異種環境において</a:t>
            </a:r>
            <a:r>
              <a:rPr lang="en-US" altLang="ja-JP" dirty="0" smtClean="0"/>
              <a:t>Web</a:t>
            </a:r>
            <a:r>
              <a:rPr lang="ja-JP" altLang="en-US" dirty="0" smtClean="0"/>
              <a:t>サーバ</a:t>
            </a:r>
            <a:r>
              <a:rPr lang="ja-JP" altLang="en-US" dirty="0"/>
              <a:t>の応答速度を考慮した</a:t>
            </a:r>
            <a:r>
              <a:rPr lang="ja-JP" altLang="en-US" dirty="0" smtClean="0"/>
              <a:t>ロードバランサの</a:t>
            </a:r>
            <a:r>
              <a:rPr lang="ja-JP" altLang="en-US" dirty="0"/>
              <a:t>設計と開発．</a:t>
            </a:r>
          </a:p>
          <a:p>
            <a:r>
              <a:rPr lang="ja-JP" altLang="en-US" dirty="0"/>
              <a:t>サーバを監視し評価するシステムの設計と開発．</a:t>
            </a:r>
            <a:endParaRPr lang="en-US" altLang="ja-JP" dirty="0"/>
          </a:p>
          <a:p>
            <a:r>
              <a:rPr lang="ja-JP" altLang="en-US" dirty="0"/>
              <a:t>実験による実現可能性の評価</a:t>
            </a:r>
            <a:r>
              <a:rPr lang="en-US" altLang="ja-JP" dirty="0"/>
              <a:t/>
            </a:r>
            <a:br>
              <a:rPr lang="en-US" altLang="ja-JP" dirty="0"/>
            </a:br>
            <a:r>
              <a:rPr lang="ja-JP" altLang="en-US" dirty="0"/>
              <a:t>ロードバランサと</a:t>
            </a:r>
            <a:r>
              <a:rPr lang="en-US" altLang="ja-JP" dirty="0"/>
              <a:t>Web</a:t>
            </a:r>
            <a:r>
              <a:rPr lang="ja-JP" altLang="en-US" dirty="0"/>
              <a:t>サーバのボトルネック削減</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19539" y="701113"/>
            <a:ext cx="6098895" cy="1979151"/>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7657</TotalTime>
  <Words>4107</Words>
  <Application>Microsoft Office PowerPoint</Application>
  <PresentationFormat>画面に合わせる (4:3)</PresentationFormat>
  <Paragraphs>425</Paragraphs>
  <Slides>54</Slides>
  <Notes>16</Notes>
  <HiddenSlides>8</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54</vt:i4>
      </vt:variant>
    </vt:vector>
  </HeadingPairs>
  <TitlesOfParts>
    <vt:vector size="60"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評価付けシステム (応答速度評価アルゴリズム)</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提案システム実験結果：７回目</vt:lpstr>
      <vt:lpstr>提案システム実験結果：７回目</vt:lpstr>
      <vt:lpstr>ラウンドロビン実験結果：７回目</vt:lpstr>
      <vt:lpstr>ラウンドロビン実験結果：７回目</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205</cp:revision>
  <cp:lastPrinted>2021-07-27T10:53:03Z</cp:lastPrinted>
  <dcterms:created xsi:type="dcterms:W3CDTF">2018-06-14T09:18:55Z</dcterms:created>
  <dcterms:modified xsi:type="dcterms:W3CDTF">2021-11-14T03:16:12Z</dcterms:modified>
</cp:coreProperties>
</file>